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2" r:id="rId3"/>
    <p:sldId id="264" r:id="rId4"/>
    <p:sldId id="265" r:id="rId5"/>
    <p:sldId id="266" r:id="rId6"/>
    <p:sldId id="267" r:id="rId7"/>
    <p:sldId id="278" r:id="rId8"/>
    <p:sldId id="280" r:id="rId9"/>
    <p:sldId id="259" r:id="rId10"/>
    <p:sldId id="268" r:id="rId11"/>
    <p:sldId id="272" r:id="rId12"/>
    <p:sldId id="274" r:id="rId13"/>
    <p:sldId id="281" r:id="rId14"/>
    <p:sldId id="282" r:id="rId15"/>
    <p:sldId id="283" r:id="rId16"/>
    <p:sldId id="284" r:id="rId17"/>
    <p:sldId id="285" r:id="rId18"/>
    <p:sldId id="286" r:id="rId19"/>
    <p:sldId id="269" r:id="rId20"/>
    <p:sldId id="287" r:id="rId21"/>
    <p:sldId id="270" r:id="rId22"/>
    <p:sldId id="288" r:id="rId23"/>
    <p:sldId id="289" r:id="rId24"/>
    <p:sldId id="271" r:id="rId25"/>
    <p:sldId id="275" r:id="rId26"/>
    <p:sldId id="273" r:id="rId27"/>
    <p:sldId id="277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62"/>
            <p14:sldId id="264"/>
            <p14:sldId id="265"/>
            <p14:sldId id="266"/>
            <p14:sldId id="267"/>
            <p14:sldId id="278"/>
            <p14:sldId id="280"/>
            <p14:sldId id="259"/>
            <p14:sldId id="268"/>
            <p14:sldId id="272"/>
            <p14:sldId id="274"/>
            <p14:sldId id="281"/>
            <p14:sldId id="282"/>
            <p14:sldId id="283"/>
            <p14:sldId id="284"/>
            <p14:sldId id="285"/>
            <p14:sldId id="286"/>
            <p14:sldId id="269"/>
            <p14:sldId id="287"/>
            <p14:sldId id="270"/>
            <p14:sldId id="288"/>
            <p14:sldId id="289"/>
            <p14:sldId id="271"/>
            <p14:sldId id="275"/>
            <p14:sldId id="273"/>
            <p14:sldId id="277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29.01.2019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29.01.2019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07EB3CA0-667A-4BB6-8ED0-7C7AF97E0D1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3D39333C-3EC7-4EEA-AD03-4FDB37ED8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pl-PL" sz="3200" b="1" dirty="0"/>
              <a:t>Kompetencje kluczowe informatyczne</a:t>
            </a:r>
            <a:br>
              <a:rPr lang="pl-PL" sz="3200" b="1" dirty="0"/>
            </a:br>
            <a:r>
              <a:rPr lang="pl-PL" sz="3200" b="1" dirty="0"/>
              <a:t> – II etap edukacyjny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C004C92-F0C0-4FB9-B426-BC1132BBE565}"/>
              </a:ext>
            </a:extLst>
          </p:cNvPr>
          <p:cNvSpPr/>
          <p:nvPr/>
        </p:nvSpPr>
        <p:spPr>
          <a:xfrm>
            <a:off x="1176999" y="1581649"/>
            <a:ext cx="9594166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projektuje, tworzy i zapisuje w wizualnym języku programowania (pomysły na historyjki, algorytmy, proste programy);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sposoby reprezentowania w komputerze wartości logicznych, liczb naturalnych, znaków i tekstów;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rozwija znajomość algorytmów i eksperymentuje z nimi, korzystając z pomocy dydaktycznych lub dostępnego oprogramowania do demonstracji działania algorytmów;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3E54763-0C31-41D7-B3F2-344090610E5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3609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4D67EFD-0280-4BAF-B35C-3140836FC26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B793DAE-E580-481C-94E9-9A9A8C597794}"/>
              </a:ext>
            </a:extLst>
          </p:cNvPr>
          <p:cNvSpPr/>
          <p:nvPr/>
        </p:nvSpPr>
        <p:spPr>
          <a:xfrm>
            <a:off x="1177000" y="1581648"/>
            <a:ext cx="959416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prezentuje przykłady zastosowań informatyki w innych dziedzinach – w zakresie pojęć, obiektów oraz algorytmów;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projektuje, tworzy i testuje oprogramowanie sterujące robotem lub innym obiektem na ekranie i poza nim;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korzystając z aplikacji komputerowych, przygotowuje dokumenty i prezentacje (także w chmurze) pod kątem rozwiązywanych problemów i własnych prac z różnych dziedzin (przedmiotów); </a:t>
            </a:r>
          </a:p>
        </p:txBody>
      </p:sp>
    </p:spTree>
    <p:extLst>
      <p:ext uri="{BB962C8B-B14F-4D97-AF65-F5344CB8AC3E}">
        <p14:creationId xmlns:p14="http://schemas.microsoft.com/office/powerpoint/2010/main" val="2068142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zapisuje efekty swojej pracy w różnych formatach i przygotowuje wydruki;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wyszukuje w sieci informacje potrzebne do realizacji wykonywanego zadania, stosując złożone formy zapytań, i korzysta z zaawansowanych funkcji wyszukiwarek;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testuje na komputerze swoje programy pod względem zgodności z przyjętymi założeniami; </a:t>
            </a:r>
          </a:p>
        </p:txBody>
      </p:sp>
    </p:spTree>
    <p:extLst>
      <p:ext uri="{BB962C8B-B14F-4D97-AF65-F5344CB8AC3E}">
        <p14:creationId xmlns:p14="http://schemas.microsoft.com/office/powerpoint/2010/main" val="1674188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urządzeń do nagrywania obrazów, dźwięków i filmów, w tym urządzeń mobilnych;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przygotowuje i prezentuje rozwiązania problemów, posługując się podstawowymi aplikacjami (edytorem tekstu oraz grafiki, arkuszem kalkulacyjnym, programem do tworzenia prezentacji multimedialnych) – na swoim komputerze lub w chmurze; tworzy za pomocą komputera rysunki, motywy, teksty, animacje i prezentacje multimedialne; </a:t>
            </a:r>
          </a:p>
        </p:txBody>
      </p:sp>
    </p:spTree>
    <p:extLst>
      <p:ext uri="{BB962C8B-B14F-4D97-AF65-F5344CB8AC3E}">
        <p14:creationId xmlns:p14="http://schemas.microsoft.com/office/powerpoint/2010/main" val="89322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gromadzi, porządkuje i selekcjonuje efekty swojej pracy oraz potrzebne zasoby w pamięci komputera lub w innych urządzeniach, a także w środowiskach wirtualnych (w chmurze);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wykorzystuje sieć komputerową (szkolną, sieć </a:t>
            </a:r>
            <a:r>
              <a:rPr lang="pl-PL" sz="2400" dirty="0" err="1"/>
              <a:t>internet</a:t>
            </a:r>
            <a:r>
              <a:rPr lang="pl-PL" sz="2400" dirty="0"/>
              <a:t>) do wyszukiwania potrzebnych informacji i zasobów edukacyjnych, jako medium komunikacyjne oraz do pracy w środowisku wirtualnym; </a:t>
            </a:r>
          </a:p>
        </p:txBody>
      </p:sp>
    </p:spTree>
    <p:extLst>
      <p:ext uri="{BB962C8B-B14F-4D97-AF65-F5344CB8AC3E}">
        <p14:creationId xmlns:p14="http://schemas.microsoft.com/office/powerpoint/2010/main" val="281182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bierze udział w różnych formach współpracy (programowanie w parach/zespole, realizacja projektów, uczestnictwo w zorganizowanej grupie uczących się), projektuje, tworzy i prezentuje efekty wspólnej pracy;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uczestniczy w zespołowym rozwiązywaniu problemu, posługując się narzędziami technologicznymi, takimi jak: poczta elektroniczna, forum, wirtualne środowisko kształcenia, dedykowany portal edukacyjny;</a:t>
            </a:r>
          </a:p>
        </p:txBody>
      </p:sp>
    </p:spTree>
    <p:extLst>
      <p:ext uri="{BB962C8B-B14F-4D97-AF65-F5344CB8AC3E}">
        <p14:creationId xmlns:p14="http://schemas.microsoft.com/office/powerpoint/2010/main" val="2226101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ocenia krytycznie informacje i ich źródła (w szczególności te pochodzące z sieci), pod względem rzetelności i wiarygodności w odniesieniu do rzeczywistych sytuacji; docenia znaczenie otwartych zasobów w sieci i korzysta z nich;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określa zakres kompetencji informatycznych niezbędnych do wykonywania różnych zawodów; rozważa i poddaje pod dyskusję wybór dalszego i pogłębionego kształcenia, również w zakresie informatyki;</a:t>
            </a:r>
          </a:p>
        </p:txBody>
      </p:sp>
    </p:spTree>
    <p:extLst>
      <p:ext uri="{BB962C8B-B14F-4D97-AF65-F5344CB8AC3E}">
        <p14:creationId xmlns:p14="http://schemas.microsoft.com/office/powerpoint/2010/main" val="764403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respektuje zasadę równości w dostępie do technologii oraz informacji, w tym dostępie do komputerów w społeczności szkolnej;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wskazuje zawody i przykłady z życia codziennego, które wiążą się z wykorzystywaniem kompetencji informatycznych;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posługuje się technologią zgodnie z przyjętymi zasadami oraz obowiązującym prawem;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przestrzega zasad bezpieczeństwa i higieny pracy;</a:t>
            </a:r>
          </a:p>
        </p:txBody>
      </p:sp>
    </p:spTree>
    <p:extLst>
      <p:ext uri="{BB962C8B-B14F-4D97-AF65-F5344CB8AC3E}">
        <p14:creationId xmlns:p14="http://schemas.microsoft.com/office/powerpoint/2010/main" val="1471438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uznaje i respektuje prywatność danych i informacji oraz prawo własności intelektualnej;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wymienia zagrożenia związane z powszechnym dostępem do technologii i informacji oraz opisuje metody unikania ich;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programów antywirusowych i potrafi zabezpieczyć przed zagrożeniem komputer wraz z zawartymi w nim informacjami. </a:t>
            </a:r>
          </a:p>
        </p:txBody>
      </p:sp>
    </p:spTree>
    <p:extLst>
      <p:ext uri="{BB962C8B-B14F-4D97-AF65-F5344CB8AC3E}">
        <p14:creationId xmlns:p14="http://schemas.microsoft.com/office/powerpoint/2010/main" val="3495255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112F85C-B34B-49BE-AAB4-CCB7F3B976BF}"/>
              </a:ext>
            </a:extLst>
          </p:cNvPr>
          <p:cNvSpPr/>
          <p:nvPr/>
        </p:nvSpPr>
        <p:spPr>
          <a:xfrm>
            <a:off x="1172312" y="1581649"/>
            <a:ext cx="948631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/>
              <a:t>Postawy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Uczeń jest gotowy: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przejawia gotowość do współpracy w zespole;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reprezentuje postawę aktywnego zaangażowania w pracę samokształceniową z wykorzystaniem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uznaje, że dokładna i kompletna informacja jest podstawą rzetelnego zdobywania wiedzy;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400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97C4E32-57F1-449C-AA4A-EE750B74C027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49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0991120-64A5-4527-B718-8EF69C201680}"/>
              </a:ext>
            </a:extLst>
          </p:cNvPr>
          <p:cNvSpPr/>
          <p:nvPr/>
        </p:nvSpPr>
        <p:spPr>
          <a:xfrm>
            <a:off x="1364566" y="1581649"/>
            <a:ext cx="9355016" cy="3820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Zgodnie zaleceniem Parlamentu Europejskiego i Rady z dnia 18 grudnia 2006 r. obejmują: </a:t>
            </a:r>
          </a:p>
          <a:p>
            <a:pPr algn="just">
              <a:lnSpc>
                <a:spcPct val="150000"/>
              </a:lnSpc>
            </a:pPr>
            <a:r>
              <a:rPr lang="pl-PL" sz="2400" i="1" dirty="0"/>
              <a:t>umiejętne i krytyczne wykorzystywanie technologii społeczeństwa informacyjnego (TSI) w pracy, rozrywce i porozumiewaniu się. Opierają się […] na podstawowych umiejętnościach w zakresie TIK: wykorzystywaniu komputerów do uzyskiwania, oceny, przechowywania, tworzenia, prezentowania i wymiany informacji oraz do porozumiewania się i uczestnictwa w sieciach współpracy za pośrednictwem </a:t>
            </a:r>
            <a:r>
              <a:rPr lang="pl-PL" sz="2400" i="1" dirty="0" err="1"/>
              <a:t>internetu</a:t>
            </a:r>
            <a:r>
              <a:rPr lang="pl-PL" sz="2400" i="1" dirty="0"/>
              <a:t>.</a:t>
            </a:r>
            <a:endParaRPr lang="pl-PL" sz="1600" i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83975CD-28BC-4CFD-80AF-76943ABBA04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INFORMATYCZNE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67278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C2F368E4-E7AA-47DA-8493-A92CAC637986}"/>
              </a:ext>
            </a:extLst>
          </p:cNvPr>
          <p:cNvSpPr/>
          <p:nvPr/>
        </p:nvSpPr>
        <p:spPr>
          <a:xfrm>
            <a:off x="1172312" y="2678929"/>
            <a:ext cx="9594165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uzyskuje i wykorzystuje informacje w sposób etyczny i zgodny z prawem;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rozumie prawne i społeczne problemy związane z wykorzystaniem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respektuje prawne i etyczne normy dotyczące rozpowszechniania programów komputerowych i praw autorskich. </a:t>
            </a:r>
          </a:p>
        </p:txBody>
      </p:sp>
    </p:spTree>
    <p:extLst>
      <p:ext uri="{BB962C8B-B14F-4D97-AF65-F5344CB8AC3E}">
        <p14:creationId xmlns:p14="http://schemas.microsoft.com/office/powerpoint/2010/main" val="67776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A523321-1A24-4C9D-A59A-9C484F8E9C7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F8045AF-311F-4ADF-8F5D-94EDEFFD7180}"/>
              </a:ext>
            </a:extLst>
          </p:cNvPr>
          <p:cNvSpPr/>
          <p:nvPr/>
        </p:nvSpPr>
        <p:spPr>
          <a:xfrm>
            <a:off x="1144177" y="1455039"/>
            <a:ext cx="948631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Wiedza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rozumie swoją rolę w kształceniu ucznia na poziomie II etapie edukacyjnym;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wie, jak przygotowywać uczniów do życia w społeczeństwie informacyjnym;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podstawowe programy: edytory tekstu, arkusze kalkulacyjne, programy graficzne, programy audio i wideo;</a:t>
            </a:r>
          </a:p>
        </p:txBody>
      </p:sp>
    </p:spTree>
    <p:extLst>
      <p:ext uri="{BB962C8B-B14F-4D97-AF65-F5344CB8AC3E}">
        <p14:creationId xmlns:p14="http://schemas.microsoft.com/office/powerpoint/2010/main" val="1123035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B118D3C-A36B-4167-9D2E-2738060C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2210F1A-4C9A-4FCE-87FF-BF7B548B78D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7157E1B-B334-4394-B53A-2740C0484D2B}"/>
              </a:ext>
            </a:extLst>
          </p:cNvPr>
          <p:cNvSpPr/>
          <p:nvPr/>
        </p:nvSpPr>
        <p:spPr>
          <a:xfrm>
            <a:off x="1144177" y="2049787"/>
            <a:ext cx="9486311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wie, jak celowo wykorzystać TIK na swojej lekcji;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wie, jak TIK wspomaga efektywne uczenie się i nauczanie;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aplikacje oraz narzędzia pobudzające i rozwijające kreatywność;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narzędzia TIK do pracy z uczniem ze specjalnymi potrzebami edukacyjnymi; </a:t>
            </a:r>
          </a:p>
        </p:txBody>
      </p:sp>
    </p:spTree>
    <p:extLst>
      <p:ext uri="{BB962C8B-B14F-4D97-AF65-F5344CB8AC3E}">
        <p14:creationId xmlns:p14="http://schemas.microsoft.com/office/powerpoint/2010/main" val="3503498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B118D3C-A36B-4167-9D2E-2738060C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2210F1A-4C9A-4FCE-87FF-BF7B548B78D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7157E1B-B334-4394-B53A-2740C0484D2B}"/>
              </a:ext>
            </a:extLst>
          </p:cNvPr>
          <p:cNvSpPr/>
          <p:nvPr/>
        </p:nvSpPr>
        <p:spPr>
          <a:xfrm>
            <a:off x="1144177" y="2049787"/>
            <a:ext cx="9486311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ma świadomość prawnych i etycznych zasad interaktywnego korzystania z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zagrożenia płynące z korzystania z komputera, multimediów oraz </a:t>
            </a:r>
            <a:r>
              <a:rPr lang="pl-PL" sz="2400" dirty="0" err="1"/>
              <a:t>internetu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2632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B8530D3-D7FA-4786-81BA-E5BCD7AE0B50}"/>
              </a:ext>
            </a:extLst>
          </p:cNvPr>
          <p:cNvSpPr/>
          <p:nvPr/>
        </p:nvSpPr>
        <p:spPr>
          <a:xfrm>
            <a:off x="1144177" y="1455039"/>
            <a:ext cx="948631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Umiejętności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wykorzystuje technologie informacyjno-komunikacyjne w czasie prowadzonych zajęć;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celowo i efektywnie stosuje elementy nowych metod pedagogicznych wspomaganych nowoczesnymi technologiami w celu unowocześnienia swojego warsztatu pracy i poprawy efektów nauczania;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9E46DF2-A5B5-4AA5-AD7C-2FA97AE9018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62076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B118D3C-A36B-4167-9D2E-2738060C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2210F1A-4C9A-4FCE-87FF-BF7B548B78D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7157E1B-B334-4394-B53A-2740C0484D2B}"/>
              </a:ext>
            </a:extLst>
          </p:cNvPr>
          <p:cNvSpPr/>
          <p:nvPr/>
        </p:nvSpPr>
        <p:spPr>
          <a:xfrm>
            <a:off x="1144177" y="2049787"/>
            <a:ext cx="9486311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urządzeń mobilnych (tablica interaktywna, tablet, smartfon);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wykorzystuje aktywizujące metody pracy wspomagane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współpracuje z innymi nauczycielami, wykorzystując narzędzia TIK. </a:t>
            </a:r>
          </a:p>
        </p:txBody>
      </p:sp>
    </p:spTree>
    <p:extLst>
      <p:ext uri="{BB962C8B-B14F-4D97-AF65-F5344CB8AC3E}">
        <p14:creationId xmlns:p14="http://schemas.microsoft.com/office/powerpoint/2010/main" val="2495765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556E694-6460-42C6-BA13-26DCE6B4014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E6AC3A7-BDB4-42F5-83F5-F3866519F358}"/>
              </a:ext>
            </a:extLst>
          </p:cNvPr>
          <p:cNvSpPr/>
          <p:nvPr/>
        </p:nvSpPr>
        <p:spPr>
          <a:xfrm>
            <a:off x="1144177" y="1455039"/>
            <a:ext cx="948631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Postawy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jest otwarty na zmiany związane z rozwojem technologii informacyjno-komunikacyjnych;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wykazuje krytyczną i refleksyjną postawę w stosunku do dostępnych informacji.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dba o wizerunek i bezpieczeństwo swoje oraz uczniów w zakresie korzystania z TIK; </a:t>
            </a:r>
          </a:p>
        </p:txBody>
      </p:sp>
    </p:spTree>
    <p:extLst>
      <p:ext uri="{BB962C8B-B14F-4D97-AF65-F5344CB8AC3E}">
        <p14:creationId xmlns:p14="http://schemas.microsoft.com/office/powerpoint/2010/main" val="3136956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BE67419-3344-4E1B-81FF-20DE96D7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DA4289A-9793-47A4-BFA4-1BCD57EEEFF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0106A0F-1E09-426C-B817-EC19AEA68C3B}"/>
              </a:ext>
            </a:extLst>
          </p:cNvPr>
          <p:cNvSpPr/>
          <p:nvPr/>
        </p:nvSpPr>
        <p:spPr>
          <a:xfrm>
            <a:off x="1144176" y="2563035"/>
            <a:ext cx="9486311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promuje wśród uczniów respektowanie prywatności informacji, przestrzeganie zasad netykiety i prawa własności intelektualnej;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jest gotowy do doskonalenia się i współpracy w zakresie korzystania z TIK w procesie nauczania.</a:t>
            </a:r>
          </a:p>
        </p:txBody>
      </p:sp>
    </p:spTree>
    <p:extLst>
      <p:ext uri="{BB962C8B-B14F-4D97-AF65-F5344CB8AC3E}">
        <p14:creationId xmlns:p14="http://schemas.microsoft.com/office/powerpoint/2010/main" val="108950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B96B52E-A653-4A4E-8630-7FBFA53D5141}"/>
              </a:ext>
            </a:extLst>
          </p:cNvPr>
          <p:cNvSpPr/>
          <p:nvPr/>
        </p:nvSpPr>
        <p:spPr>
          <a:xfrm>
            <a:off x="1002323" y="1052195"/>
            <a:ext cx="10187354" cy="4753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wiedzy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natury, roli i możliwości technologii społeczeństwa inform</a:t>
            </a:r>
            <a:r>
              <a:rPr lang="pl-PL" sz="2000" dirty="0"/>
              <a:t>acyjnego (TSI) w życiu osobistym i społecznym oraz w pracy;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aplikacji komputerowych </a:t>
            </a:r>
            <a:r>
              <a:rPr lang="pl-PL" sz="2000" dirty="0"/>
              <a:t>(edytory tekstu, arkusze kalkulacyjne, bazy danych, przechowywanie informacji) i możliwości ich wykorzystania;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potencjalnych zagrożeń </a:t>
            </a:r>
            <a:r>
              <a:rPr lang="pl-PL" sz="2000" dirty="0"/>
              <a:t>związanych z </a:t>
            </a:r>
            <a:r>
              <a:rPr lang="pl-PL" sz="2000" dirty="0" err="1"/>
              <a:t>internetem</a:t>
            </a:r>
            <a:r>
              <a:rPr lang="pl-PL" sz="2000" dirty="0"/>
              <a:t> i komunikacją elektroniczną (poczta elektroniczna, narzędzia sieciowe);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 rozumienia sposobu, w jaki TSI mogą wspierać </a:t>
            </a:r>
            <a:r>
              <a:rPr lang="pl-PL" sz="2000" b="1" dirty="0"/>
              <a:t>kreatywność i </a:t>
            </a:r>
            <a:r>
              <a:rPr lang="pl-PL" sz="2000" b="1" dirty="0" err="1"/>
              <a:t>innowacjność</a:t>
            </a:r>
            <a:r>
              <a:rPr lang="pl-PL" sz="2000" dirty="0"/>
              <a:t>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świadomości zagadnień dotyczących </a:t>
            </a:r>
            <a:r>
              <a:rPr lang="pl-PL" sz="2000" b="1" dirty="0"/>
              <a:t>prawdziwości i rzetelności </a:t>
            </a:r>
            <a:r>
              <a:rPr lang="pl-PL" sz="2000" dirty="0"/>
              <a:t>dostępnych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świadomości </a:t>
            </a:r>
            <a:r>
              <a:rPr lang="pl-PL" sz="2000" b="1" dirty="0"/>
              <a:t>prawnych i etycznych </a:t>
            </a:r>
            <a:r>
              <a:rPr lang="pl-PL" sz="2000" dirty="0"/>
              <a:t>aspektów interaktywnego korzystania z TSI;</a:t>
            </a:r>
          </a:p>
        </p:txBody>
      </p:sp>
    </p:spTree>
    <p:extLst>
      <p:ext uri="{BB962C8B-B14F-4D97-AF65-F5344CB8AC3E}">
        <p14:creationId xmlns:p14="http://schemas.microsoft.com/office/powerpoint/2010/main" val="208357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42B7A958-4420-4F46-950D-E27693D49F4E}"/>
              </a:ext>
            </a:extLst>
          </p:cNvPr>
          <p:cNvSpPr/>
          <p:nvPr/>
        </p:nvSpPr>
        <p:spPr>
          <a:xfrm>
            <a:off x="1002323" y="1052195"/>
            <a:ext cx="10187354" cy="336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umiejętności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poszukiwania, gromadzenia, przetwarzania, oceniania i krytycznego wykorzystywania </a:t>
            </a:r>
            <a:r>
              <a:rPr lang="pl-PL" sz="2000" dirty="0"/>
              <a:t>informacji;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korzystania </a:t>
            </a:r>
            <a:r>
              <a:rPr lang="pl-PL" sz="2000" dirty="0"/>
              <a:t>z narzędzi do tworzenia, prezentowania i rozumienia złożonych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wyszukiwania </a:t>
            </a:r>
            <a:r>
              <a:rPr lang="pl-PL" sz="2000" b="1" dirty="0"/>
              <a:t>usług oferowanych w </a:t>
            </a:r>
            <a:r>
              <a:rPr lang="pl-PL" sz="2000" b="1" dirty="0" err="1"/>
              <a:t>internecie</a:t>
            </a:r>
            <a:r>
              <a:rPr lang="pl-PL" sz="2000" b="1" dirty="0"/>
              <a:t> </a:t>
            </a:r>
            <a:r>
              <a:rPr lang="pl-PL" sz="2000" dirty="0"/>
              <a:t>i korzystania z nich;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wykorzystywania TSI jako </a:t>
            </a:r>
            <a:r>
              <a:rPr lang="pl-PL" sz="2000" b="1" dirty="0"/>
              <a:t>narzędzia wspomagającego </a:t>
            </a:r>
            <a:r>
              <a:rPr lang="pl-PL" sz="2000" dirty="0"/>
              <a:t>krytyczne myślenie, kreatywność i innowacyjność. </a:t>
            </a:r>
          </a:p>
        </p:txBody>
      </p:sp>
    </p:spTree>
    <p:extLst>
      <p:ext uri="{BB962C8B-B14F-4D97-AF65-F5344CB8AC3E}">
        <p14:creationId xmlns:p14="http://schemas.microsoft.com/office/powerpoint/2010/main" val="256328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15F3788-A45E-4221-81B5-1A1513E4D3F8}"/>
              </a:ext>
            </a:extLst>
          </p:cNvPr>
          <p:cNvSpPr/>
          <p:nvPr/>
        </p:nvSpPr>
        <p:spPr>
          <a:xfrm>
            <a:off x="1002322" y="1052195"/>
            <a:ext cx="10187353" cy="244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postaw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krytycznej i refleksyjnej postawy </a:t>
            </a:r>
            <a:r>
              <a:rPr lang="pl-PL" sz="2000" dirty="0"/>
              <a:t>wobec dostępnych informacji;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odpowiedzialnego wykorzystywania </a:t>
            </a:r>
            <a:r>
              <a:rPr lang="pl-PL" sz="2000" dirty="0"/>
              <a:t>mediów interaktywnych;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zainteresowania </a:t>
            </a:r>
            <a:r>
              <a:rPr lang="pl-PL" sz="2000" b="1" dirty="0"/>
              <a:t>udziałem w społecznościach i sieciach </a:t>
            </a:r>
            <a:r>
              <a:rPr lang="pl-PL" sz="2000" dirty="0"/>
              <a:t>internetowych w celach kulturalnych, społecznych lub zawodowych. </a:t>
            </a:r>
          </a:p>
        </p:txBody>
      </p:sp>
    </p:spTree>
    <p:extLst>
      <p:ext uri="{BB962C8B-B14F-4D97-AF65-F5344CB8AC3E}">
        <p14:creationId xmlns:p14="http://schemas.microsoft.com/office/powerpoint/2010/main" val="28956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04448CCE-4CCF-4D63-968F-7A6AE79E0C3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 </a:t>
            </a:r>
            <a:endParaRPr lang="pl-PL" sz="24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8A489E2-0F98-4585-867E-235C8878B6AE}"/>
              </a:ext>
            </a:extLst>
          </p:cNvPr>
          <p:cNvSpPr/>
          <p:nvPr/>
        </p:nvSpPr>
        <p:spPr>
          <a:xfrm>
            <a:off x="1205132" y="1581649"/>
            <a:ext cx="9594165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Wiedza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Uczeń: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terminologię związaną z informatyką i technologią;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główne etapy w historycznym rozwoju informatyki i technologii;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budowę i funkcje podstawowych elementów komputera i urządzeń zewnętrznych, sieci komputerowej, szkolnej, domowej oraz </a:t>
            </a:r>
            <a:r>
              <a:rPr lang="pl-PL" sz="2400" dirty="0" err="1"/>
              <a:t>internetu</a:t>
            </a:r>
            <a:r>
              <a:rPr lang="pl-PL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5062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4D67EFD-0280-4BAF-B35C-3140836FC26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B793DAE-E580-481C-94E9-9A9A8C597794}"/>
              </a:ext>
            </a:extLst>
          </p:cNvPr>
          <p:cNvSpPr/>
          <p:nvPr/>
        </p:nvSpPr>
        <p:spPr>
          <a:xfrm>
            <a:off x="1177000" y="1581648"/>
            <a:ext cx="9594165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podstawowe programy, takie jak edytory grafiki i tekstów, arkusze kalkulacyjne, programy do tworzenia prezentacji;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aplikacje i narzędzia wspierające uczenie się i kreatywność;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zasady porządkowania i selekcjonowania informacji, których źródłem jest </a:t>
            </a:r>
            <a:r>
              <a:rPr lang="pl-PL" sz="2400" dirty="0" err="1"/>
              <a:t>internet</a:t>
            </a:r>
            <a:r>
              <a:rPr lang="pl-PL" sz="24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71513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4D67EFD-0280-4BAF-B35C-3140836FC26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B793DAE-E580-481C-94E9-9A9A8C597794}"/>
              </a:ext>
            </a:extLst>
          </p:cNvPr>
          <p:cNvSpPr/>
          <p:nvPr/>
        </p:nvSpPr>
        <p:spPr>
          <a:xfrm>
            <a:off x="1177000" y="1581648"/>
            <a:ext cx="959416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kwestie etyczne związane z wykorzystaniem komputerów i sieci komputerowych, takie jak: bezpieczeństwo, cyfrowa tożsamość, prywatność, własność intelektualna, równy dostęp do informacji i dzielenie się nią;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typy licencji na oprogramowanie i na użytkowanie zasobów w sieci;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korzyści i zagrożenia płynące z korzystania z komputera, multimediów oraz </a:t>
            </a:r>
            <a:r>
              <a:rPr lang="pl-PL" sz="2400" dirty="0" err="1"/>
              <a:t>internetu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421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B39BF37D-DB76-4DE4-9812-53EF69525885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II etapie edukacyjnym</a:t>
            </a:r>
            <a:endParaRPr lang="pl-PL" sz="2400" b="1" dirty="0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AEC1D55B-1F26-4E00-A711-6D05DB6CA4F3}"/>
              </a:ext>
            </a:extLst>
          </p:cNvPr>
          <p:cNvSpPr/>
          <p:nvPr/>
        </p:nvSpPr>
        <p:spPr>
          <a:xfrm>
            <a:off x="1205132" y="1581649"/>
            <a:ext cx="9594166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Umiejętności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Uczeń: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tworzy i porządkuje informacje w postaci sekwencji lub drzewa (obrazki, teksty, obiekty);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formułuje i zapisuje polecenia w postaci podstawowych algorytmów, które stosuje również przy rozwiązywaniu problemów; </a:t>
            </a:r>
          </a:p>
        </p:txBody>
      </p:sp>
    </p:spTree>
    <p:extLst>
      <p:ext uri="{BB962C8B-B14F-4D97-AF65-F5344CB8AC3E}">
        <p14:creationId xmlns:p14="http://schemas.microsoft.com/office/powerpoint/2010/main" val="4268542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1408</Words>
  <Application>Microsoft Office PowerPoint</Application>
  <PresentationFormat>Panoramiczny</PresentationFormat>
  <Paragraphs>115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55</cp:revision>
  <dcterms:created xsi:type="dcterms:W3CDTF">2018-12-02T13:14:09Z</dcterms:created>
  <dcterms:modified xsi:type="dcterms:W3CDTF">2019-01-29T20:00:18Z</dcterms:modified>
</cp:coreProperties>
</file>